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63" r:id="rId4"/>
    <p:sldMasterId id="2147483666" r:id="rId5"/>
  </p:sldMasterIdLst>
  <p:notesMasterIdLst>
    <p:notesMasterId r:id="rId7"/>
  </p:notesMasterIdLst>
  <p:handoutMasterIdLst>
    <p:handoutMasterId r:id="rId26"/>
  </p:handoutMasterIdLst>
  <p:sldIdLst>
    <p:sldId id="257" r:id="rId6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4" r:id="rId16"/>
    <p:sldId id="278" r:id="rId17"/>
    <p:sldId id="279" r:id="rId18"/>
    <p:sldId id="280" r:id="rId19"/>
    <p:sldId id="281" r:id="rId20"/>
    <p:sldId id="283" r:id="rId21"/>
    <p:sldId id="284" r:id="rId22"/>
    <p:sldId id="285" r:id="rId23"/>
    <p:sldId id="269" r:id="rId24"/>
    <p:sldId id="270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3.jpeg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2.jpe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163955" y="523875"/>
            <a:ext cx="6628130" cy="3411855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rm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1355" y="2541270"/>
            <a:ext cx="10829925" cy="1536700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355" y="136525"/>
            <a:ext cx="10829925" cy="227711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8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63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64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65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66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6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69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5.jpeg"/><Relationship Id="rId4" Type="http://schemas.openxmlformats.org/officeDocument/2006/relationships/tags" Target="../tags/tag120.xml"/><Relationship Id="rId3" Type="http://schemas.openxmlformats.org/officeDocument/2006/relationships/image" Target="../media/image4.jpeg"/><Relationship Id="rId2" Type="http://schemas.openxmlformats.org/officeDocument/2006/relationships/tags" Target="../tags/tag119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131.xml"/><Relationship Id="rId16" Type="http://schemas.openxmlformats.org/officeDocument/2006/relationships/image" Target="../media/image6.jpeg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image" Target="../media/image7.jpeg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image" Target="../media/image8.jpeg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image" Target="../media/image9.jpeg"/><Relationship Id="rId2" Type="http://schemas.openxmlformats.org/officeDocument/2006/relationships/tags" Target="../tags/tag151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158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fr-FR" altLang="en-US"/>
              <a:t>Mouhaïminou OUEDRAOGO</a:t>
            </a:r>
            <a:endParaRPr lang="fr-FR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/>
              <a:t>Traitement dans environnement BigData sur le Cloud</a:t>
            </a:r>
            <a:endParaRPr 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956310"/>
          </a:xfrm>
        </p:spPr>
        <p:txBody>
          <a:bodyPr>
            <a:normAutofit fontScale="90000"/>
          </a:bodyPr>
          <a:p>
            <a:pPr algn="ctr"/>
            <a:r>
              <a:rPr>
                <a:sym typeface="+mn-ea"/>
              </a:rPr>
              <a:t>Installation de l'environnement Big Data sur le Cloud</a:t>
            </a:r>
            <a:r>
              <a:rPr lang="fr-FR" altLang="en-US">
                <a:sym typeface="+mn-ea"/>
              </a:rPr>
              <a:t>    IAAS ou PAAS</a:t>
            </a:r>
            <a:endParaRPr lang="fr-FR" alt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694690" y="1640840"/>
            <a:ext cx="5181600" cy="4493260"/>
          </a:xfrm>
        </p:spPr>
        <p:txBody>
          <a:bodyPr/>
          <a:p>
            <a:pPr marL="0" indent="0">
              <a:buNone/>
            </a:pPr>
            <a:r>
              <a:rPr lang="fr-FR" altLang="en-US" sz="2000" b="1">
                <a:solidFill>
                  <a:schemeClr val="tx1"/>
                </a:solidFill>
                <a:sym typeface="+mn-ea"/>
              </a:rPr>
              <a:t>Solution IAAS(Infrastructure AS A Service)</a:t>
            </a:r>
            <a:endParaRPr lang="fr-FR" altLang="en-US" sz="2000" b="1">
              <a:solidFill>
                <a:schemeClr val="tx1"/>
              </a:solidFill>
            </a:endParaRPr>
          </a:p>
          <a:p>
            <a:pPr marL="457200" indent="-457200">
              <a:lnSpc>
                <a:spcPct val="220000"/>
              </a:lnSpc>
              <a:buFont typeface="Wingdings" panose="05000000000000000000" charset="0"/>
              <a:buChar char="v"/>
            </a:pPr>
            <a:r>
              <a:rPr lang="fr-FR" altLang="en-US" sz="2000">
                <a:solidFill>
                  <a:schemeClr val="tx1"/>
                </a:solidFill>
                <a:sym typeface="+mn-ea"/>
              </a:rPr>
              <a:t>les serveurs sont vierges</a:t>
            </a:r>
            <a:endParaRPr lang="fr-FR" altLang="en-US" sz="2000">
              <a:solidFill>
                <a:schemeClr val="tx1"/>
              </a:solidFill>
            </a:endParaRPr>
          </a:p>
          <a:p>
            <a:pPr marL="457200" indent="-457200">
              <a:lnSpc>
                <a:spcPct val="220000"/>
              </a:lnSpc>
              <a:buFont typeface="Wingdings" panose="05000000000000000000" charset="0"/>
              <a:buChar char="v"/>
            </a:pPr>
            <a:r>
              <a:rPr lang="fr-FR" altLang="en-US" sz="2000">
                <a:solidFill>
                  <a:schemeClr val="tx1"/>
                </a:solidFill>
                <a:sym typeface="+mn-ea"/>
              </a:rPr>
              <a:t>On doit faire nous mêmes les installations de toous les outils pour notre script de spart (spark, java, python , jupyter ...)</a:t>
            </a:r>
            <a:endParaRPr lang="fr-FR" altLang="en-US" sz="2000">
              <a:solidFill>
                <a:schemeClr val="tx1"/>
              </a:solidFill>
            </a:endParaRPr>
          </a:p>
          <a:p>
            <a:pPr marL="457200" indent="-457200">
              <a:lnSpc>
                <a:spcPct val="220000"/>
              </a:lnSpc>
              <a:buFont typeface="Wingdings" panose="05000000000000000000" charset="0"/>
              <a:buChar char="v"/>
            </a:pPr>
            <a:r>
              <a:rPr lang="fr-FR" altLang="en-US" sz="2000">
                <a:solidFill>
                  <a:schemeClr val="tx1"/>
                </a:solidFill>
                <a:sym typeface="+mn-ea"/>
              </a:rPr>
              <a:t>Inconvenients : fastidieux</a:t>
            </a:r>
            <a:endParaRPr lang="fr-FR" altLang="en-US" sz="2000">
              <a:solidFill>
                <a:schemeClr val="tx1"/>
              </a:solidFill>
            </a:endParaRPr>
          </a:p>
          <a:p>
            <a:pPr>
              <a:lnSpc>
                <a:spcPct val="220000"/>
              </a:lnSpc>
            </a:pPr>
            <a:endParaRPr lang="fr-FR" altLang="en-US" sz="200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5876290" y="1640840"/>
            <a:ext cx="5961380" cy="4493260"/>
          </a:xfrm>
        </p:spPr>
        <p:txBody>
          <a:bodyPr>
            <a:noAutofit/>
          </a:bodyPr>
          <a:p>
            <a:pPr marL="0" indent="0" algn="l">
              <a:lnSpc>
                <a:spcPct val="180000"/>
              </a:lnSpc>
              <a:buNone/>
            </a:pPr>
            <a:r>
              <a:rPr lang="fr-FR" altLang="en-US" sz="1900" b="1">
                <a:solidFill>
                  <a:schemeClr val="tx1"/>
                </a:solidFill>
                <a:cs typeface="Calibri Light" panose="020F0302020204030204" pitchFamily="34" charset="0"/>
                <a:sym typeface="+mn-ea"/>
              </a:rPr>
              <a:t>Solution PAAS (Plateforme As A Service)</a:t>
            </a: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fr-FR" altLang="en-US" sz="1900" b="1">
                <a:solidFill>
                  <a:schemeClr val="tx1"/>
                </a:solidFill>
                <a:cs typeface="Calibri Light" panose="020F0302020204030204" pitchFamily="34" charset="0"/>
                <a:sym typeface="+mn-ea"/>
              </a:rPr>
              <a:t>Tous les Frameworks sont déjà installés (spark, jupyterhub, hadoop...)</a:t>
            </a: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fr-FR" altLang="en-US" sz="1900" b="1">
                <a:solidFill>
                  <a:schemeClr val="tx1"/>
                </a:solidFill>
                <a:cs typeface="Calibri Light" panose="020F0302020204030204" pitchFamily="34" charset="0"/>
                <a:sym typeface="+mn-ea"/>
              </a:rPr>
              <a:t>Patch de sécurité automatiquement mis à jour</a:t>
            </a: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fr-FR" altLang="en-US" sz="1900" b="1">
                <a:solidFill>
                  <a:schemeClr val="tx1"/>
                </a:solidFill>
                <a:cs typeface="Calibri Light" panose="020F0302020204030204" pitchFamily="34" charset="0"/>
                <a:sym typeface="+mn-ea"/>
              </a:rPr>
              <a:t> facilité de clonage des clusters</a:t>
            </a: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v"/>
            </a:pP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v"/>
            </a:pP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</a:endParaRPr>
          </a:p>
          <a:p>
            <a:pPr marL="0" indent="0" algn="ctr">
              <a:buFont typeface="Wingdings" panose="05000000000000000000" charset="0"/>
              <a:buNone/>
            </a:pPr>
            <a:r>
              <a:rPr lang="fr-FR" altLang="en-US" sz="1900" b="1">
                <a:solidFill>
                  <a:schemeClr val="tx1"/>
                </a:solidFill>
                <a:cs typeface="Calibri Light" panose="020F0302020204030204" pitchFamily="34" charset="0"/>
                <a:sym typeface="+mn-ea"/>
              </a:rPr>
              <a:t>Cette solution a été retenue pour notre projet</a:t>
            </a:r>
            <a:endParaRPr lang="fr-FR" altLang="en-US" sz="1900" b="1">
              <a:solidFill>
                <a:schemeClr val="tx1"/>
              </a:solidFill>
              <a:cs typeface="Calibri Light" panose="020F0302020204030204" pitchFamily="34" charset="0"/>
            </a:endParaRPr>
          </a:p>
          <a:p>
            <a:endParaRPr lang="fr-FR" altLang="en-US" sz="1500" b="1">
              <a:solidFill>
                <a:schemeClr val="tx1"/>
              </a:solidFill>
              <a:cs typeface="Calibri Light" panose="020F03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589280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Installation de l'environnement Big Data sur le Cloud</a:t>
            </a:r>
            <a:endParaRPr lang="fr-FR" alt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694690" y="1235075"/>
            <a:ext cx="4908550" cy="4899025"/>
          </a:xfrm>
        </p:spPr>
        <p:txBody>
          <a:bodyPr>
            <a:normAutofit fontScale="80000"/>
          </a:bodyPr>
          <a:p>
            <a:pPr marL="0" indent="0">
              <a:lnSpc>
                <a:spcPct val="110000"/>
              </a:lnSpc>
              <a:buNone/>
            </a:pPr>
            <a:r>
              <a:rPr lang="fr-FR" altLang="en-US" sz="3500" b="1">
                <a:solidFill>
                  <a:schemeClr val="tx1"/>
                </a:solidFill>
              </a:rPr>
              <a:t>Configuration IAM</a:t>
            </a:r>
            <a:endParaRPr lang="fr-FR" altLang="en-US" sz="3500" b="1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fr-FR" altLang="en-US" sz="3500" b="1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fr-FR" altLang="en-US">
                <a:solidFill>
                  <a:schemeClr val="tx1"/>
                </a:solidFill>
                <a:sym typeface="+mn-ea"/>
              </a:rPr>
              <a:t>Création d’un utilisateur : Mouhaiminou</a:t>
            </a:r>
            <a:endParaRPr lang="fr-FR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240000"/>
              </a:lnSpc>
              <a:buFont typeface="Wingdings" panose="05000000000000000000" charset="0"/>
              <a:buChar char="Ø"/>
            </a:pPr>
            <a:r>
              <a:rPr lang="fr-FR" altLang="en-US">
                <a:solidFill>
                  <a:schemeClr val="tx1"/>
                </a:solidFill>
                <a:sym typeface="+mn-ea"/>
              </a:rPr>
              <a:t>Création d’une paire de clés(keypair) pour sécuriser  l’accès à la connexion utilisateur</a:t>
            </a:r>
            <a:endParaRPr lang="fr-FR" altLang="en-US">
              <a:solidFill>
                <a:schemeClr val="tx1"/>
              </a:solidFill>
            </a:endParaRPr>
          </a:p>
          <a:p>
            <a:pPr marL="285750" indent="-285750">
              <a:lnSpc>
                <a:spcPct val="240000"/>
              </a:lnSpc>
              <a:buFont typeface="Wingdings" panose="05000000000000000000" charset="0"/>
              <a:buChar char="Ø"/>
            </a:pPr>
            <a:r>
              <a:rPr lang="fr-FR" altLang="en-US">
                <a:solidFill>
                  <a:schemeClr val="tx1"/>
                </a:solidFill>
                <a:sym typeface="+mn-ea"/>
              </a:rPr>
              <a:t>choix de la region : eu-west-3 (Paris) pour le respect du RGPD</a:t>
            </a:r>
            <a:endParaRPr lang="fr-FR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altLang="en-US">
              <a:solidFill>
                <a:schemeClr val="tx1"/>
              </a:solidFill>
            </a:endParaRPr>
          </a:p>
        </p:txBody>
      </p:sp>
      <p:pic>
        <p:nvPicPr>
          <p:cNvPr id="7" name="Espace réservé du contenu 6" descr="S3.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9755" y="1813560"/>
            <a:ext cx="5837555" cy="4320540"/>
          </a:xfrm>
          <a:prstGeom prst="rect">
            <a:avLst/>
          </a:prstGeom>
        </p:spPr>
      </p:pic>
      <p:sp>
        <p:nvSpPr>
          <p:cNvPr id="12" name="Zone de texte 11"/>
          <p:cNvSpPr txBox="1"/>
          <p:nvPr/>
        </p:nvSpPr>
        <p:spPr>
          <a:xfrm>
            <a:off x="5726430" y="1192530"/>
            <a:ext cx="5768975" cy="514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 sz="2400">
                <a:solidFill>
                  <a:schemeClr val="tx1"/>
                </a:solidFill>
              </a:rPr>
              <a:t>Configuration S3 (Simple Storage Service)</a:t>
            </a:r>
            <a:endParaRPr lang="fr-FR" altLang="en-US" sz="240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708025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Installation de l'environnement Big Data sur le Cloud</a:t>
            </a:r>
            <a:endParaRPr lang="fr-FR" altLang="en-US"/>
          </a:p>
        </p:txBody>
      </p:sp>
      <p:pic>
        <p:nvPicPr>
          <p:cNvPr id="7" name="Espace réservé du contenu 6" descr="Cluster.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4690" y="2190750"/>
            <a:ext cx="5181600" cy="3887470"/>
          </a:xfrm>
          <a:prstGeom prst="rect">
            <a:avLst/>
          </a:prstGeom>
        </p:spPr>
      </p:pic>
      <p:pic>
        <p:nvPicPr>
          <p:cNvPr id="8" name="Espace réservé du contenu 7" descr="Bootstrap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8875" y="2190750"/>
            <a:ext cx="4834890" cy="4234815"/>
          </a:xfrm>
          <a:prstGeom prst="rect">
            <a:avLst/>
          </a:prstGeom>
        </p:spPr>
      </p:pic>
      <p:sp>
        <p:nvSpPr>
          <p:cNvPr id="10" name="Zone de texte 9"/>
          <p:cNvSpPr txBox="1"/>
          <p:nvPr/>
        </p:nvSpPr>
        <p:spPr>
          <a:xfrm>
            <a:off x="6313170" y="1659255"/>
            <a:ext cx="4760595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fr-FR" altLang="en-US"/>
          </a:p>
        </p:txBody>
      </p:sp>
      <p:sp>
        <p:nvSpPr>
          <p:cNvPr id="11" name="Zone de texte 10"/>
          <p:cNvSpPr txBox="1"/>
          <p:nvPr/>
        </p:nvSpPr>
        <p:spPr>
          <a:xfrm>
            <a:off x="6440170" y="1659255"/>
            <a:ext cx="4760595" cy="53149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fr-FR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Action d’amorçage</a:t>
            </a:r>
            <a:endParaRPr lang="fr-FR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Zone de texte 11"/>
          <p:cNvSpPr txBox="1"/>
          <p:nvPr/>
        </p:nvSpPr>
        <p:spPr>
          <a:xfrm>
            <a:off x="775335" y="1659255"/>
            <a:ext cx="5100320" cy="53149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fr-FR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Création du cluster</a:t>
            </a:r>
            <a:endParaRPr lang="fr-FR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633095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Installation de l'environnement Big Data sur le Cloud</a:t>
            </a:r>
            <a:endParaRPr lang="fr-FR" alt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694690" y="1246505"/>
            <a:ext cx="10187940" cy="431800"/>
          </a:xfrm>
        </p:spPr>
        <p:txBody>
          <a:bodyPr>
            <a:normAutofit lnSpcReduction="20000"/>
          </a:bodyPr>
          <a:p>
            <a:pPr algn="ctr"/>
            <a:r>
              <a:rPr lang="fr-FR" altLang="en-US" b="0">
                <a:solidFill>
                  <a:schemeClr val="tx1"/>
                </a:solidFill>
              </a:rPr>
              <a:t>Connexion SSH</a:t>
            </a:r>
            <a:endParaRPr lang="fr-FR" altLang="en-US" b="0">
              <a:solidFill>
                <a:schemeClr val="tx1"/>
              </a:solidFill>
            </a:endParaRPr>
          </a:p>
        </p:txBody>
      </p:sp>
      <p:pic>
        <p:nvPicPr>
          <p:cNvPr id="9" name="Espace réservé du contenu 8" descr="ssh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9745" y="1952625"/>
            <a:ext cx="5353050" cy="4192270"/>
          </a:xfrm>
          <a:prstGeom prst="rect">
            <a:avLst/>
          </a:prstGeom>
        </p:spPr>
      </p:pic>
      <p:pic>
        <p:nvPicPr>
          <p:cNvPr id="10" name="Espace réservé du contenu 9" descr="ssh1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11900" y="2039620"/>
            <a:ext cx="5182870" cy="4056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589915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Installation de l'environnement Big Data sur le Cloud</a:t>
            </a:r>
            <a:endParaRPr lang="fr-FR" alt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694690" y="1246505"/>
            <a:ext cx="10800080" cy="387985"/>
          </a:xfrm>
        </p:spPr>
        <p:txBody>
          <a:bodyPr>
            <a:normAutofit fontScale="90000" lnSpcReduction="20000"/>
          </a:bodyPr>
          <a:p>
            <a:pPr algn="ctr"/>
            <a:r>
              <a:rPr lang="fr-FR" altLang="en-US">
                <a:solidFill>
                  <a:schemeClr val="tx1"/>
                </a:solidFill>
              </a:rPr>
              <a:t>Connexion SSH</a:t>
            </a:r>
            <a:endParaRPr lang="fr-FR" altLang="en-US">
              <a:solidFill>
                <a:schemeClr val="tx1"/>
              </a:solidFill>
            </a:endParaRPr>
          </a:p>
        </p:txBody>
      </p:sp>
      <p:pic>
        <p:nvPicPr>
          <p:cNvPr id="9" name="Espace réservé du contenu 8" descr="ssh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2185" y="1932305"/>
            <a:ext cx="4602480" cy="4130040"/>
          </a:xfrm>
          <a:prstGeom prst="rect">
            <a:avLst/>
          </a:prstGeom>
        </p:spPr>
      </p:pic>
      <p:pic>
        <p:nvPicPr>
          <p:cNvPr id="10" name="Espace réservé du contenu 9" descr="ssh3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09080" y="1928495"/>
            <a:ext cx="4587240" cy="41376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4690" y="360045"/>
            <a:ext cx="10800080" cy="513715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Installation de l'environnement Big Data sur le Cloud</a:t>
            </a:r>
            <a:endParaRPr lang="fr-FR" alt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/>
            <a:r>
              <a:rPr lang="fr-FR" altLang="en-US" b="0">
                <a:solidFill>
                  <a:schemeClr val="tx1"/>
                </a:solidFill>
              </a:rPr>
              <a:t>Etablissement de la connexion</a:t>
            </a:r>
            <a:endParaRPr lang="fr-FR" altLang="en-US" b="0">
              <a:solidFill>
                <a:schemeClr val="tx1"/>
              </a:solidFill>
            </a:endParaRPr>
          </a:p>
        </p:txBody>
      </p:sp>
      <p:pic>
        <p:nvPicPr>
          <p:cNvPr id="7" name="Espace réservé du contenu 6" descr="Putty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0365" y="1786255"/>
            <a:ext cx="4813935" cy="4348480"/>
          </a:xfrm>
          <a:prstGeom prst="rect">
            <a:avLst/>
          </a:prstGeo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fr-FR" altLang="en-US">
                <a:solidFill>
                  <a:schemeClr val="tx1"/>
                </a:solidFill>
              </a:rPr>
              <a:t>Accéssibilité des applications</a:t>
            </a:r>
            <a:endParaRPr lang="fr-FR" altLang="en-US">
              <a:solidFill>
                <a:schemeClr val="tx1"/>
              </a:solidFill>
            </a:endParaRPr>
          </a:p>
        </p:txBody>
      </p:sp>
      <p:pic>
        <p:nvPicPr>
          <p:cNvPr id="8" name="Espace réservé du contenu 7" descr="proxy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400675" y="1786890"/>
            <a:ext cx="6094730" cy="43472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Chaîne de traitement</a:t>
            </a:r>
            <a:endParaRPr lang="fr-FR" altLang="en-US"/>
          </a:p>
        </p:txBody>
      </p:sp>
      <p:pic>
        <p:nvPicPr>
          <p:cNvPr id="6" name="Espace réservé du contenu 5" descr="chaîne_traitemen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550" y="1307465"/>
            <a:ext cx="9815195" cy="4430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r>
              <a:rPr lang="fr-FR" altLang="en-US" sz="3600" b="0">
                <a:solidFill>
                  <a:schemeClr val="tx1"/>
                </a:solidFill>
              </a:rPr>
              <a:t>Features sans PCA</a:t>
            </a:r>
            <a:endParaRPr lang="fr-FR" altLang="en-US" sz="3600" b="0">
              <a:solidFill>
                <a:schemeClr val="tx1"/>
              </a:solidFill>
            </a:endParaRPr>
          </a:p>
        </p:txBody>
      </p:sp>
      <p:pic>
        <p:nvPicPr>
          <p:cNvPr id="9" name="Espace réservé du contenu 8" descr="Featur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690" y="1861820"/>
            <a:ext cx="5299075" cy="427228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p>
            <a:r>
              <a:rPr lang="fr-FR" altLang="en-US" sz="3600">
                <a:solidFill>
                  <a:schemeClr val="tx1"/>
                </a:solidFill>
              </a:rPr>
              <a:t>Features avec PCA</a:t>
            </a:r>
            <a:endParaRPr lang="fr-FR" altLang="en-US" sz="3600">
              <a:solidFill>
                <a:schemeClr val="tx1"/>
              </a:solidFill>
            </a:endParaRPr>
          </a:p>
        </p:txBody>
      </p:sp>
      <p:pic>
        <p:nvPicPr>
          <p:cNvPr id="10" name="Espace réservé du contenu 9" descr="Feature_PCA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1861820"/>
            <a:ext cx="5691505" cy="4025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Axe d'amélioration et conclusion</a:t>
            </a:r>
            <a:endParaRPr lang="en-US">
              <a:latin typeface="+mj-lt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04</a:t>
            </a:r>
            <a:endParaRPr lang="en-US"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Thank You</a:t>
            </a:r>
            <a:endParaRPr lang="en-US" dirty="0">
              <a:latin typeface="+mj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altLang="en-US"/>
              <a:t>Plan de présentation</a:t>
            </a:r>
            <a:endParaRPr lang="fr-FR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1204573" y="4019183"/>
            <a:ext cx="1875600" cy="6732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latin typeface="+mn-ea"/>
                <a:sym typeface="+mn-lt"/>
              </a:rPr>
              <a:t>01</a:t>
            </a:r>
            <a:endParaRPr lang="en-US" dirty="0">
              <a:latin typeface="+mn-ea"/>
              <a:sym typeface="+mn-lt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1204573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Problématique et contexte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3460744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6096000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>
            <a:off x="8731256" y="4276458"/>
            <a:ext cx="0" cy="130016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序号"/>
          <p:cNvSpPr txBox="1"/>
          <p:nvPr>
            <p:custDataLst>
              <p:tags r:id="rId7"/>
            </p:custDataLst>
          </p:nvPr>
        </p:nvSpPr>
        <p:spPr>
          <a:xfrm>
            <a:off x="3839829" y="4019183"/>
            <a:ext cx="1875600" cy="6732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latin typeface="+mn-ea"/>
                <a:sym typeface="+mn-lt"/>
              </a:rPr>
              <a:t>02</a:t>
            </a:r>
            <a:endParaRPr lang="en-US" dirty="0">
              <a:latin typeface="+mn-ea"/>
              <a:sym typeface="+mn-lt"/>
            </a:endParaRPr>
          </a:p>
        </p:txBody>
      </p:sp>
      <p:sp>
        <p:nvSpPr>
          <p:cNvPr id="20" name="项标题"/>
          <p:cNvSpPr txBox="1"/>
          <p:nvPr>
            <p:custDataLst>
              <p:tags r:id="rId8"/>
            </p:custDataLst>
          </p:nvPr>
        </p:nvSpPr>
        <p:spPr>
          <a:xfrm>
            <a:off x="3839829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Déploiement de la solution</a:t>
            </a:r>
            <a:r>
              <a:rPr lang="fr-F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 en local</a:t>
            </a:r>
            <a:endParaRPr lang="fr-FR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6491607" y="4021012"/>
            <a:ext cx="1875600" cy="6732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latin typeface="+mn-ea"/>
                <a:sym typeface="+mn-lt"/>
              </a:rPr>
              <a:t>03</a:t>
            </a:r>
            <a:endParaRPr lang="en-US" dirty="0">
              <a:latin typeface="+mn-ea"/>
              <a:sym typeface="+mn-lt"/>
            </a:endParaRPr>
          </a:p>
        </p:txBody>
      </p:sp>
      <p:sp>
        <p:nvSpPr>
          <p:cNvPr id="23" name="项标题"/>
          <p:cNvSpPr txBox="1"/>
          <p:nvPr>
            <p:custDataLst>
              <p:tags r:id="rId10"/>
            </p:custDataLst>
          </p:nvPr>
        </p:nvSpPr>
        <p:spPr>
          <a:xfrm>
            <a:off x="6475085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Déploiement sur le 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11"/>
            </p:custDataLst>
          </p:nvPr>
        </p:nvSpPr>
        <p:spPr>
          <a:xfrm>
            <a:off x="9110341" y="4019183"/>
            <a:ext cx="1875600" cy="6732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3200" b="1">
                <a:solidFill>
                  <a:schemeClr val="accent1"/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latin typeface="+mn-ea"/>
                <a:sym typeface="+mn-lt"/>
              </a:rPr>
              <a:t>04</a:t>
            </a:r>
            <a:endParaRPr lang="en-US" dirty="0">
              <a:latin typeface="+mn-ea"/>
              <a:sym typeface="+mn-lt"/>
            </a:endParaRPr>
          </a:p>
        </p:txBody>
      </p:sp>
      <p:sp>
        <p:nvSpPr>
          <p:cNvPr id="26" name="项标题"/>
          <p:cNvSpPr txBox="1"/>
          <p:nvPr>
            <p:custDataLst>
              <p:tags r:id="rId12"/>
            </p:custDataLst>
          </p:nvPr>
        </p:nvSpPr>
        <p:spPr>
          <a:xfrm>
            <a:off x="9110341" y="4818095"/>
            <a:ext cx="1877086" cy="130016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fr-F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onclusion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fr-F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 et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Axe d'amélioration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Problématique et contexte</a:t>
            </a:r>
            <a:endParaRPr lang="en-US">
              <a:latin typeface="+mj-lt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01</a:t>
            </a:r>
            <a:endParaRPr lang="en-US"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Introduction à la problématique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Start up "Fruits!"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</a:t>
            </a: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Oeuvre dans la préservation de la biodiversité des fruits.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Proposer une soltion innovante des recoltes des fruits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Contexte actuel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Mettre en place une application permettant de prendre une photo d’un fruits et d’obtenir en retour les informations sur ce fruits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Enjeux et objectifs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Reprendre le notebbok d’un alternant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Rajouetr une reduction de dimension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Deploiyer sur le cloud</a:t>
            </a:r>
            <a:endParaRPr lang="fr-FR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Démarche</a:t>
            </a:r>
            <a:endParaRPr lang="fr-FR" alt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1788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Déploiement de la solution</a:t>
            </a:r>
            <a:r>
              <a:rPr lang="fr-FR" altLang="en-US">
                <a:latin typeface="+mj-lt"/>
              </a:rPr>
              <a:t> en local</a:t>
            </a:r>
            <a:endParaRPr lang="fr-FR" altLang="en-US">
              <a:latin typeface="+mj-lt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02</a:t>
            </a:r>
            <a:endParaRPr lang="en-US"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Installation de Spark et des packages en local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771240" y="4258904"/>
            <a:ext cx="584250" cy="584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560627" y="4874963"/>
            <a:ext cx="4149473" cy="11899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Télécharger la dernière version de Spark depuis le site officiel d'Apache Spark.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561276" y="4335506"/>
            <a:ext cx="4149473" cy="4219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Téléchargement de Spark</a:t>
            </a:r>
            <a:endParaRPr lang="en-US" sz="22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478712" y="4258904"/>
            <a:ext cx="584250" cy="584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7268098" y="4874963"/>
            <a:ext cx="4149473" cy="118992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Utiliser la commande "pip install" pour installer les packages nécessaires localement.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7268748" y="4335506"/>
            <a:ext cx="4149474" cy="4219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Installation de packages</a:t>
            </a:r>
            <a:endParaRPr lang="en-US" sz="22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70699" y="2136599"/>
            <a:ext cx="4951187" cy="79216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l"/>
            <a:r>
              <a:rPr lang="en-US" sz="3600" spc="0" dirty="0">
                <a:latin typeface="+mj-lt"/>
              </a:rPr>
              <a:t>Installation de Spark et des packages en local</a:t>
            </a:r>
            <a:endParaRPr lang="en-US" sz="3600" spc="0" dirty="0">
              <a:latin typeface="+mj-lt"/>
            </a:endParaRPr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26589" r="4394" b="13308"/>
          <a:stretch>
            <a:fillRect/>
          </a:stretch>
        </p:blipFill>
        <p:spPr>
          <a:xfrm>
            <a:off x="0" y="316146"/>
            <a:ext cx="8737598" cy="6229758"/>
          </a:xfrm>
          <a:custGeom>
            <a:avLst/>
            <a:gdLst>
              <a:gd name="connsiteX0" fmla="*/ 0 w 8737598"/>
              <a:gd name="connsiteY0" fmla="*/ 5077758 h 6229758"/>
              <a:gd name="connsiteX1" fmla="*/ 2994287 w 8737598"/>
              <a:gd name="connsiteY1" fmla="*/ 5077758 h 6229758"/>
              <a:gd name="connsiteX2" fmla="*/ 3570287 w 8737598"/>
              <a:gd name="connsiteY2" fmla="*/ 5653758 h 6229758"/>
              <a:gd name="connsiteX3" fmla="*/ 2994287 w 8737598"/>
              <a:gd name="connsiteY3" fmla="*/ 6229758 h 6229758"/>
              <a:gd name="connsiteX4" fmla="*/ 0 w 8737598"/>
              <a:gd name="connsiteY4" fmla="*/ 6229758 h 6229758"/>
              <a:gd name="connsiteX5" fmla="*/ 0 w 8737598"/>
              <a:gd name="connsiteY5" fmla="*/ 3808320 h 6229758"/>
              <a:gd name="connsiteX6" fmla="*/ 5027874 w 8737598"/>
              <a:gd name="connsiteY6" fmla="*/ 3808320 h 6229758"/>
              <a:gd name="connsiteX7" fmla="*/ 5603874 w 8737598"/>
              <a:gd name="connsiteY7" fmla="*/ 4384320 h 6229758"/>
              <a:gd name="connsiteX8" fmla="*/ 5027874 w 8737598"/>
              <a:gd name="connsiteY8" fmla="*/ 4960320 h 6229758"/>
              <a:gd name="connsiteX9" fmla="*/ 0 w 8737598"/>
              <a:gd name="connsiteY9" fmla="*/ 4960320 h 6229758"/>
              <a:gd name="connsiteX10" fmla="*/ 0 w 8737598"/>
              <a:gd name="connsiteY10" fmla="*/ 2538880 h 6229758"/>
              <a:gd name="connsiteX11" fmla="*/ 3999174 w 8737598"/>
              <a:gd name="connsiteY11" fmla="*/ 2538880 h 6229758"/>
              <a:gd name="connsiteX12" fmla="*/ 4575174 w 8737598"/>
              <a:gd name="connsiteY12" fmla="*/ 3114880 h 6229758"/>
              <a:gd name="connsiteX13" fmla="*/ 3999174 w 8737598"/>
              <a:gd name="connsiteY13" fmla="*/ 3690880 h 6229758"/>
              <a:gd name="connsiteX14" fmla="*/ 0 w 8737598"/>
              <a:gd name="connsiteY14" fmla="*/ 3690880 h 6229758"/>
              <a:gd name="connsiteX15" fmla="*/ 1 w 8737598"/>
              <a:gd name="connsiteY15" fmla="*/ 1269440 h 6229758"/>
              <a:gd name="connsiteX16" fmla="*/ 4608774 w 8737598"/>
              <a:gd name="connsiteY16" fmla="*/ 1269440 h 6229758"/>
              <a:gd name="connsiteX17" fmla="*/ 5184774 w 8737598"/>
              <a:gd name="connsiteY17" fmla="*/ 1845440 h 6229758"/>
              <a:gd name="connsiteX18" fmla="*/ 4608774 w 8737598"/>
              <a:gd name="connsiteY18" fmla="*/ 2421440 h 6229758"/>
              <a:gd name="connsiteX19" fmla="*/ 1 w 8737598"/>
              <a:gd name="connsiteY19" fmla="*/ 2421440 h 6229758"/>
              <a:gd name="connsiteX20" fmla="*/ 1 w 8737598"/>
              <a:gd name="connsiteY20" fmla="*/ 0 h 6229758"/>
              <a:gd name="connsiteX21" fmla="*/ 8161598 w 8737598"/>
              <a:gd name="connsiteY21" fmla="*/ 0 h 6229758"/>
              <a:gd name="connsiteX22" fmla="*/ 8737598 w 8737598"/>
              <a:gd name="connsiteY22" fmla="*/ 576000 h 6229758"/>
              <a:gd name="connsiteX23" fmla="*/ 8161598 w 8737598"/>
              <a:gd name="connsiteY23" fmla="*/ 1152000 h 6229758"/>
              <a:gd name="connsiteX24" fmla="*/ 1 w 8737598"/>
              <a:gd name="connsiteY24" fmla="*/ 1152000 h 622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737598" h="6229758">
                <a:moveTo>
                  <a:pt x="0" y="5077758"/>
                </a:moveTo>
                <a:lnTo>
                  <a:pt x="2994287" y="5077758"/>
                </a:lnTo>
                <a:cubicBezTo>
                  <a:pt x="3312402" y="5077758"/>
                  <a:pt x="3570287" y="5335642"/>
                  <a:pt x="3570287" y="5653758"/>
                </a:cubicBezTo>
                <a:cubicBezTo>
                  <a:pt x="3570287" y="5971874"/>
                  <a:pt x="3312402" y="6229758"/>
                  <a:pt x="2994287" y="6229758"/>
                </a:cubicBezTo>
                <a:lnTo>
                  <a:pt x="0" y="6229758"/>
                </a:lnTo>
                <a:close/>
                <a:moveTo>
                  <a:pt x="0" y="3808320"/>
                </a:moveTo>
                <a:lnTo>
                  <a:pt x="5027874" y="3808320"/>
                </a:lnTo>
                <a:cubicBezTo>
                  <a:pt x="5345990" y="3808320"/>
                  <a:pt x="5603874" y="4066204"/>
                  <a:pt x="5603874" y="4384320"/>
                </a:cubicBezTo>
                <a:cubicBezTo>
                  <a:pt x="5603874" y="4702436"/>
                  <a:pt x="5345990" y="4960320"/>
                  <a:pt x="5027874" y="4960320"/>
                </a:cubicBezTo>
                <a:lnTo>
                  <a:pt x="0" y="4960320"/>
                </a:lnTo>
                <a:close/>
                <a:moveTo>
                  <a:pt x="0" y="2538880"/>
                </a:moveTo>
                <a:lnTo>
                  <a:pt x="3999174" y="2538880"/>
                </a:lnTo>
                <a:cubicBezTo>
                  <a:pt x="4317290" y="2538880"/>
                  <a:pt x="4575174" y="2796764"/>
                  <a:pt x="4575174" y="3114880"/>
                </a:cubicBezTo>
                <a:cubicBezTo>
                  <a:pt x="4575174" y="3432996"/>
                  <a:pt x="4317290" y="3690880"/>
                  <a:pt x="3999174" y="3690880"/>
                </a:cubicBezTo>
                <a:lnTo>
                  <a:pt x="0" y="3690880"/>
                </a:lnTo>
                <a:close/>
                <a:moveTo>
                  <a:pt x="1" y="1269440"/>
                </a:moveTo>
                <a:lnTo>
                  <a:pt x="4608774" y="1269440"/>
                </a:lnTo>
                <a:cubicBezTo>
                  <a:pt x="4926890" y="1269440"/>
                  <a:pt x="5184774" y="1527324"/>
                  <a:pt x="5184774" y="1845440"/>
                </a:cubicBezTo>
                <a:cubicBezTo>
                  <a:pt x="5184774" y="2163556"/>
                  <a:pt x="4926890" y="2421440"/>
                  <a:pt x="4608774" y="2421440"/>
                </a:cubicBezTo>
                <a:lnTo>
                  <a:pt x="1" y="2421440"/>
                </a:lnTo>
                <a:close/>
                <a:moveTo>
                  <a:pt x="1" y="0"/>
                </a:moveTo>
                <a:lnTo>
                  <a:pt x="8161598" y="0"/>
                </a:lnTo>
                <a:cubicBezTo>
                  <a:pt x="8479714" y="0"/>
                  <a:pt x="8737598" y="257884"/>
                  <a:pt x="8737598" y="576000"/>
                </a:cubicBezTo>
                <a:cubicBezTo>
                  <a:pt x="8737598" y="894116"/>
                  <a:pt x="8479714" y="1152000"/>
                  <a:pt x="8161598" y="1152000"/>
                </a:cubicBezTo>
                <a:lnTo>
                  <a:pt x="1" y="1152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16496" y="3958029"/>
            <a:ext cx="4189755" cy="17698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rmAutofit fontScale="9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Configurer les variables d'environnement telles que JAVA_HOME et SPARK_HOME</a:t>
            </a:r>
            <a:r>
              <a:rPr lang="fr-FR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et HADOOP_HOME</a:t>
            </a:r>
            <a:r>
              <a:rPr 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pour assurer le bon fonctionnement de Spark en local.</a:t>
            </a:r>
            <a:endParaRPr 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16496" y="3333939"/>
            <a:ext cx="4189755" cy="471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Configuration de l'environnement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atin typeface="+mj-lt"/>
              </a:rPr>
              <a:t>Exécution de notebook en local</a:t>
            </a:r>
            <a:endParaRPr lang="en-US" spc="0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221" t="1881" r="1727"/>
          <a:stretch>
            <a:fillRect/>
          </a:stretch>
        </p:blipFill>
        <p:spPr>
          <a:xfrm>
            <a:off x="-1" y="1700825"/>
            <a:ext cx="5348028" cy="4724400"/>
          </a:xfrm>
          <a:custGeom>
            <a:avLst/>
            <a:gdLst>
              <a:gd name="connsiteX0" fmla="*/ 0 w 5348028"/>
              <a:gd name="connsiteY0" fmla="*/ 0 h 4724400"/>
              <a:gd name="connsiteX1" fmla="*/ 2985828 w 5348028"/>
              <a:gd name="connsiteY1" fmla="*/ 0 h 4724400"/>
              <a:gd name="connsiteX2" fmla="*/ 5348028 w 5348028"/>
              <a:gd name="connsiteY2" fmla="*/ 2362200 h 4724400"/>
              <a:gd name="connsiteX3" fmla="*/ 2985828 w 5348028"/>
              <a:gd name="connsiteY3" fmla="*/ 4724400 h 4724400"/>
              <a:gd name="connsiteX4" fmla="*/ 0 w 5348028"/>
              <a:gd name="connsiteY4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8028" h="4724400">
                <a:moveTo>
                  <a:pt x="0" y="0"/>
                </a:moveTo>
                <a:lnTo>
                  <a:pt x="2985828" y="0"/>
                </a:lnTo>
                <a:cubicBezTo>
                  <a:pt x="4290118" y="0"/>
                  <a:pt x="5348028" y="1057910"/>
                  <a:pt x="5348028" y="2362200"/>
                </a:cubicBezTo>
                <a:cubicBezTo>
                  <a:pt x="5348028" y="3666490"/>
                  <a:pt x="4290118" y="4724400"/>
                  <a:pt x="2985828" y="4724400"/>
                </a:cubicBezTo>
                <a:lnTo>
                  <a:pt x="0" y="47244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293277" y="241112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Vérifiez que votre ordinateur dispose de la capacité et des logiciels nécessaires pour exécuter les notebooks localement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93277" y="2037619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Configuration requise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6237034" y="205034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7293914" y="428945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Étapes d'exécution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37034" y="431872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7292641" y="469222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Suivez les étapes pour ouvrir et exécuter correctement les notebooks localement sur votre machine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Déploiement sur le cloud</a:t>
            </a:r>
            <a:endParaRPr lang="en-US">
              <a:latin typeface="+mj-lt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03</a:t>
            </a:r>
            <a:endParaRPr lang="en-US">
              <a:latin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1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347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LAYOUT" val="a_f"/>
  <p:tag name="KSO_WM_SLIDE_LAYOUT_CNT" val="1_1"/>
</p:tagLst>
</file>

<file path=ppt/tags/tag102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73_4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1821_4*l_h_i*1_1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1821_4*l_h_f*1_1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1821_4*l_h_i*1_2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10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1821_4*l_h_i*1_3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10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1821_4*l_h_i*1_4_2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10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1821_4*l_h_i*1_2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1821_4*l_h_f*1_2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1821_4*l_h_i*1_3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1821_4*l_h_f*1_3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1821_4*l_h_i*1_4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180.34732055664062,&quot;left&quot;:58.22760009765625,&quot;top&quot;:308.938111375223,&quot;width&quot;:843.54479980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1821_4*l_h_f*1_4_1"/>
  <p:tag name="KSO_WM_TEMPLATE_CATEGORY" val="custom"/>
  <p:tag name="KSO_WM_TEMPLATE_INDEX" val="20231821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114.xml><?xml version="1.0" encoding="utf-8"?>
<p:tagLst xmlns:p="http://schemas.openxmlformats.org/presentationml/2006/main">
  <p:tag name="KSO_WM_SPECIAL_SOURCE" val="bdnull"/>
  <p:tag name="KSO_WM_SLIDE_ID" val="custom20233473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73"/>
  <p:tag name="KSO_WM_SLIDE_LAYOUT" val="a_l"/>
  <p:tag name="KSO_WM_SLIDE_LAYOUT_CNT" val="1_1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73_7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PRESET_TEXT" val="01"/>
  <p:tag name="KSO_WM_UNIT_NOCLEAR" val="0"/>
  <p:tag name="KSO_WM_UNIT_VALUE" val="3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3473_7*e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SPECIAL_SOURCE" val="bdnull"/>
  <p:tag name="KSO_WM_SLIDE_ID" val="custom20233473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73"/>
  <p:tag name="KSO_WM_SLIDE_LAYOUT" val="a_e"/>
  <p:tag name="KSO_WM_SLIDE_LAYOUT_CNT" val="1_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1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31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473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73_7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PRESET_TEXT" val="02"/>
  <p:tag name="KSO_WM_UNIT_NOCLEAR" val="0"/>
  <p:tag name="KSO_WM_UNIT_VALUE" val="3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3473_7*e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SPECIAL_SOURCE" val="bdnull"/>
  <p:tag name="KSO_WM_SLIDE_ID" val="custom20233473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73"/>
  <p:tag name="KSO_WM_SLIDE_LAYOUT" val="a_e"/>
  <p:tag name="KSO_WM_SLIDE_LAYOUT_CNT" val="1_1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3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1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1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1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1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1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55.65007874015745,&quot;left&quot;:54.70168396476693,&quot;top&quot;:321.9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1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73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74"/>
  <p:tag name="KSO_WM_UNIT_ID" val="custom20238274_1*a*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VALUE" val="1729*24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74_1*d*1"/>
  <p:tag name="KSO_WM_TEMPLATE_CATEGORY" val="custom"/>
  <p:tag name="KSO_WM_TEMPLATE_INDEX" val="20238274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47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88.51527404785156,&quot;left&quot;:544.5755842265933,&quot;top&quot;:262.50590628316087,&quot;width&quot;:329.96276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4_1*l_h_f*1_1_1"/>
  <p:tag name="KSO_WM_TEMPLATE_CATEGORY" val="diagram"/>
  <p:tag name="KSO_WM_TEMPLATE_INDEX" val="2023793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88.51527404785156,&quot;left&quot;:544.5755842265933,&quot;top&quot;:262.50590628316087,&quot;width&quot;:329.96276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4_1*l_h_a*1_1_1"/>
  <p:tag name="KSO_WM_TEMPLATE_CATEGORY" val="diagram"/>
  <p:tag name="KSO_WM_TEMPLATE_INDEX" val="20237934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29.963*139.382"/>
  <p:tag name="KSO_WM_SLIDE_POSITION" val="544.544*311.64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73"/>
  <p:tag name="KSO_WM_TEMPLATE_SUBCATEGORY" val="0"/>
  <p:tag name="KSO_WM_SLIDE_INDEX" val="1"/>
  <p:tag name="KSO_WM_TAG_VERSION" val="3.0"/>
  <p:tag name="KSO_WM_SLIDE_ID" val="custom20238274_1"/>
  <p:tag name="KSO_WM_SLIDE_ITEM_CNT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2"/>
  <p:tag name="KSO_WM_UNIT_ID" val="custom20238262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51.xml><?xml version="1.0" encoding="utf-8"?>
<p:tagLst xmlns:p="http://schemas.openxmlformats.org/presentationml/2006/main">
  <p:tag name="KSO_WM_UNIT_VALUE" val="1311*1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2_1*d*1"/>
  <p:tag name="KSO_WM_TEMPLATE_CATEGORY" val="custom"/>
  <p:tag name="KSO_WM_TEMPLATE_INDEX" val="2023826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5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491.465*138.6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473"/>
  <p:tag name="KSO_WM_TEMPLATE_SUBCATEGORY" val="0"/>
  <p:tag name="KSO_WM_SLIDE_INDEX" val="1"/>
  <p:tag name="KSO_WM_TAG_VERSION" val="3.0"/>
  <p:tag name="KSO_WM_SLIDE_ID" val="custom20238262_1"/>
  <p:tag name="KSO_WM_SLIDE_ITEM_CNT" val="3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73_7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PRESET_TEXT" val="03"/>
  <p:tag name="KSO_WM_UNIT_NOCLEAR" val="0"/>
  <p:tag name="KSO_WM_UNIT_VALUE" val="3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3473_7*e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SPECIAL_SOURCE" val="bdnull"/>
  <p:tag name="KSO_WM_SLIDE_ID" val="custom20233473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473"/>
  <p:tag name="KSO_WM_SLIDE_LAYOUT" val="a_e"/>
  <p:tag name="KSO_WM_SLIDE_LAYOUT_CNT" val="1_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33473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73_7*a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PRESET_TEXT" val="04"/>
  <p:tag name="KSO_WM_UNIT_NOCLEAR" val="0"/>
  <p:tag name="KSO_WM_UNIT_VALUE" val="3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3473_7*e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SPECIAL_SOURCE" val="bdnull"/>
  <p:tag name="KSO_WM_SLIDE_ID" val="custom20233473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85"/>
  <p:tag name="KSO_WM_SLIDE_LAYOUT" val="a_e"/>
  <p:tag name="KSO_WM_SLIDE_LAYOUT_CNT" val="1_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9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PRESET_TEXT" val="THANK YOU"/>
</p:tagLst>
</file>

<file path=ppt/tags/tag174.xml><?xml version="1.0" encoding="utf-8"?>
<p:tagLst xmlns:p="http://schemas.openxmlformats.org/presentationml/2006/main">
  <p:tag name="KSO_WM_SPECIAL_SOURCE" val="bdnull"/>
  <p:tag name="KSO_WM_SLIDE_ID" val="custom20233473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285"/>
  <p:tag name="KSO_WM_SLIDE_LAYOUT" val="a"/>
  <p:tag name="KSO_WM_SLIDE_LAYOUT_CNT" val="1"/>
</p:tagLst>
</file>

<file path=ppt/tags/tag18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7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8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9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99.xml><?xml version="1.0" encoding="utf-8"?>
<p:tagLst xmlns:p="http://schemas.openxmlformats.org/presentationml/2006/main">
  <p:tag name="KSO_WM_UNIT_SUBTYPE" val="b"/>
  <p:tag name="KSO_WM_UNIT_PRESET_TEXT" val="Name"/>
  <p:tag name="KSO_WM_UNIT_NOCLEAR" val="0"/>
  <p:tag name="KSO_WM_UNIT_VALUE" val="1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73_1*f*1"/>
  <p:tag name="KSO_WM_TEMPLATE_CATEGORY" val="custom"/>
  <p:tag name="KSO_WM_TEMPLATE_INDEX" val="20233473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Presentation</Application>
  <PresentationFormat>宽屏</PresentationFormat>
  <Paragraphs>147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Lato</vt:lpstr>
      <vt:lpstr>Manrope ExtraBold</vt:lpstr>
      <vt:lpstr>Wingdings</vt:lpstr>
      <vt:lpstr>1_Office Theme</vt:lpstr>
      <vt:lpstr>2_Office Theme</vt:lpstr>
      <vt:lpstr>3_Office Theme</vt:lpstr>
      <vt:lpstr>4_Office Theme</vt:lpstr>
      <vt:lpstr>Traitement dans environnement BigData sur le Cloud</vt:lpstr>
      <vt:lpstr>Contents </vt:lpstr>
      <vt:lpstr>Problématique et contexte</vt:lpstr>
      <vt:lpstr>Introduction à la problématique</vt:lpstr>
      <vt:lpstr>Déploiement de la solution</vt:lpstr>
      <vt:lpstr>Installation de Spark et des packages en local</vt:lpstr>
      <vt:lpstr>Installation de Spark et des packages en local</vt:lpstr>
      <vt:lpstr>Exécution de notebook en local</vt:lpstr>
      <vt:lpstr>Déploiement sur le cloud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Axe d'amélioration et 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ouedr</cp:lastModifiedBy>
  <cp:revision>3</cp:revision>
  <dcterms:created xsi:type="dcterms:W3CDTF">2024-08-17T13:58:21Z</dcterms:created>
  <dcterms:modified xsi:type="dcterms:W3CDTF">2024-08-17T17:53:50Z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1036-12.2.0.17545</vt:lpwstr>
  </property>
  <property fmtid="{D5CDD505-2E9C-101B-9397-08002B2CF9AE}" pid="3" name="ICV">
    <vt:lpwstr>85DF7167F65540788F2FA99B6AB1EAFD_11</vt:lpwstr>
  </property>
</Properties>
</file>